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8"/>
  </p:notesMasterIdLst>
  <p:handoutMasterIdLst>
    <p:handoutMasterId r:id="rId19"/>
  </p:handoutMasterIdLst>
  <p:sldIdLst>
    <p:sldId id="256" r:id="rId2"/>
    <p:sldId id="259" r:id="rId3"/>
    <p:sldId id="285" r:id="rId4"/>
    <p:sldId id="286" r:id="rId5"/>
    <p:sldId id="287" r:id="rId6"/>
    <p:sldId id="288" r:id="rId7"/>
    <p:sldId id="289" r:id="rId8"/>
    <p:sldId id="290" r:id="rId9"/>
    <p:sldId id="277" r:id="rId10"/>
    <p:sldId id="291" r:id="rId11"/>
    <p:sldId id="292" r:id="rId12"/>
    <p:sldId id="296" r:id="rId13"/>
    <p:sldId id="299" r:id="rId14"/>
    <p:sldId id="300" r:id="rId15"/>
    <p:sldId id="298" r:id="rId16"/>
    <p:sldId id="29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p14:section name="Intro / Phase A" id="{E5795084-8FFC-EB43-BDE7-26E661A7A8E4}">
          <p14:sldIdLst>
            <p14:sldId id="256"/>
            <p14:sldId id="259"/>
            <p14:sldId id="272"/>
            <p14:sldId id="258"/>
            <p14:sldId id="268"/>
            <p14:sldId id="269"/>
            <p14:sldId id="257"/>
          </p14:sldIdLst>
        </p14:section>
        <p14:section name="Phase B" id="{13D067BB-0404-F240-B729-3EF85276179C}">
          <p14:sldIdLst>
            <p14:sldId id="273"/>
            <p14:sldId id="263"/>
            <p14:sldId id="271"/>
            <p14:sldId id="260"/>
            <p14:sldId id="262"/>
          </p14:sldIdLst>
        </p14:section>
        <p14:section name="Phase C" id="{D3B3036A-4E36-3F4A-8CC7-E9D8852E84BB}">
          <p14:sldIdLst>
            <p14:sldId id="274"/>
            <p14:sldId id="270"/>
            <p14:sldId id="261"/>
          </p14:sldIdLst>
        </p14:section>
        <p14:section name="Next Steps" id="{6860703F-6404-BA45-937F-08AB8867EDF5}">
          <p14:sldIdLst>
            <p14:sldId id="267"/>
            <p14:sldId id="266"/>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71420"/>
    <a:srgbClr val="161B2E"/>
    <a:srgbClr val="DC2019"/>
    <a:srgbClr val="DC201A"/>
    <a:srgbClr val="FF2D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6687" autoAdjust="0"/>
    <p:restoredTop sz="94737" autoAdjust="0"/>
  </p:normalViewPr>
  <p:slideViewPr>
    <p:cSldViewPr snapToGrid="0" snapToObjects="1">
      <p:cViewPr>
        <p:scale>
          <a:sx n="100" d="100"/>
          <a:sy n="100" d="100"/>
        </p:scale>
        <p:origin x="-952" y="-552"/>
      </p:cViewPr>
      <p:guideLst>
        <p:guide orient="horz" pos="2160"/>
        <p:guide pos="2880"/>
      </p:guideLst>
    </p:cSldViewPr>
  </p:slideViewPr>
  <p:outlineViewPr>
    <p:cViewPr>
      <p:scale>
        <a:sx n="33" d="100"/>
        <a:sy n="33" d="100"/>
      </p:scale>
      <p:origin x="0" y="359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4ADB91-C8CD-0847-8629-1C33324C9AE2}" type="datetimeFigureOut">
              <a:rPr lang="en-US" smtClean="0"/>
              <a:pPr/>
              <a:t>1/21/13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A83EC5-0E80-2142-B80D-9CD8032FA24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02BFE-9D8B-B147-9EF3-AA321CB8A00E}" type="datetimeFigureOut">
              <a:rPr lang="en-US" smtClean="0"/>
              <a:pPr/>
              <a:t>1/21/13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ED73C-17E2-1743-A0CB-6163A54C1E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ED73C-17E2-1743-A0CB-6163A54C1E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ED73C-17E2-1743-A0CB-6163A54C1E1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ED73C-17E2-1743-A0CB-6163A54C1E1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ED73C-17E2-1743-A0CB-6163A54C1E1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ED73C-17E2-1743-A0CB-6163A54C1E1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ED73C-17E2-1743-A0CB-6163A54C1E1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ED73C-17E2-1743-A0CB-6163A54C1E1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ED73C-17E2-1743-A0CB-6163A54C1E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685800" y="3069746"/>
            <a:ext cx="7772400" cy="0"/>
          </a:xfrm>
          <a:prstGeom prst="line">
            <a:avLst/>
          </a:prstGeom>
          <a:ln>
            <a:solidFill>
              <a:srgbClr val="DC201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549200"/>
            <a:ext cx="7772400" cy="480226"/>
          </a:xfrm>
        </p:spPr>
        <p:txBody>
          <a:bodyPr lIns="0" tIns="0"/>
          <a:lstStyle>
            <a:lvl1pPr>
              <a:defRPr b="0">
                <a:latin typeface="Helvetica Neue Medium"/>
                <a:cs typeface="Helvetica Neue Medium"/>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86120"/>
            <a:ext cx="7772400" cy="1752600"/>
          </a:xfrm>
        </p:spPr>
        <p:txBody>
          <a:bodyPr lIns="0" tIns="0">
            <a:normAutofit/>
          </a:bodyPr>
          <a:lstStyle>
            <a:lvl1pPr marL="0" indent="0" algn="l">
              <a:buNone/>
              <a:defRPr sz="1800">
                <a:solidFill>
                  <a:schemeClr val="tx1">
                    <a:tint val="75000"/>
                  </a:schemeClr>
                </a:solidFill>
                <a:latin typeface="Helvetica Neue regular"/>
                <a:cs typeface="Helvetica Neue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704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FA5E9-57F4-A649-9E0F-B731BB6F6295}"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262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FA5E9-57F4-A649-9E0F-B731BB6F6295}"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821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FA5E9-57F4-A649-9E0F-B731BB6F6295}"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542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A5E9-57F4-A649-9E0F-B731BB6F6295}"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660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FA5E9-57F4-A649-9E0F-B731BB6F6295}"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593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FA5E9-57F4-A649-9E0F-B731BB6F6295}" type="datetimeFigureOut">
              <a:rPr lang="en-US" smtClean="0"/>
              <a:pPr/>
              <a:t>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3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FA5E9-57F4-A649-9E0F-B731BB6F6295}" type="datetimeFigureOut">
              <a:rPr lang="en-US" smtClean="0"/>
              <a:pPr/>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67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FA5E9-57F4-A649-9E0F-B731BB6F6295}" type="datetimeFigureOut">
              <a:rPr lang="en-US" smtClean="0"/>
              <a:pPr/>
              <a:t>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045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FA5E9-57F4-A649-9E0F-B731BB6F6295}"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089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FA5E9-57F4-A649-9E0F-B731BB6F6295}"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89A729-0B29-E144-80A1-AF05A00F4E5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86321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76844"/>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Neue Medium"/>
              </a:defRPr>
            </a:lvl1pPr>
          </a:lstStyle>
          <a:p>
            <a:fld id="{8AFFA5E9-57F4-A649-9E0F-B731BB6F6295}" type="datetimeFigureOut">
              <a:rPr lang="en-US" smtClean="0"/>
              <a:pPr/>
              <a:t>1/21/13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Bold Condensed"/>
                <a:cs typeface="Helvetica Neue Bold Condensed"/>
              </a:defRPr>
            </a:lvl1pPr>
          </a:lstStyle>
          <a:p>
            <a:r>
              <a:rPr lang="en-US" dirty="0" smtClean="0"/>
              <a:t>ST</a:t>
            </a:r>
            <a:r>
              <a:rPr lang="en-US" b="1" i="1" dirty="0" smtClean="0">
                <a:latin typeface="Helvetica Neue"/>
                <a:cs typeface="Helvetica Neue"/>
              </a:rPr>
              <a:t>A</a:t>
            </a:r>
            <a:r>
              <a:rPr lang="en-US" dirty="0" smtClean="0"/>
              <a:t>TE</a:t>
            </a:r>
            <a:endParaRPr lang="en-US" dirty="0"/>
          </a:p>
        </p:txBody>
      </p:sp>
      <p:sp>
        <p:nvSpPr>
          <p:cNvPr id="7" name="TextBox 6"/>
          <p:cNvSpPr txBox="1"/>
          <p:nvPr userDrawn="1"/>
        </p:nvSpPr>
        <p:spPr>
          <a:xfrm>
            <a:off x="-695438" y="6229277"/>
            <a:ext cx="184666" cy="369332"/>
          </a:xfrm>
          <a:prstGeom prst="rect">
            <a:avLst/>
          </a:prstGeom>
          <a:noFill/>
        </p:spPr>
        <p:txBody>
          <a:bodyPr wrap="none" rtlCol="0">
            <a:spAutoFit/>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0292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000" b="1" i="0" kern="1200">
          <a:solidFill>
            <a:schemeClr val="tx1">
              <a:lumMod val="75000"/>
              <a:lumOff val="25000"/>
            </a:schemeClr>
          </a:solidFill>
          <a:latin typeface="Helvetica Neue Medium"/>
          <a:ea typeface="+mj-ea"/>
          <a:cs typeface="Helvetica Neue Medium"/>
        </a:defRPr>
      </a:lvl1pPr>
    </p:titleStyle>
    <p:bodyStyle>
      <a:lvl1pPr marL="342900" indent="-342900" algn="l" defTabSz="457200" rtl="0" eaLnBrk="1" latinLnBrk="0" hangingPunct="1">
        <a:spcBef>
          <a:spcPct val="20000"/>
        </a:spcBef>
        <a:spcAft>
          <a:spcPts val="300"/>
        </a:spcAft>
        <a:buFont typeface="Arial"/>
        <a:buChar char="•"/>
        <a:defRPr sz="24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spcAft>
          <a:spcPts val="300"/>
        </a:spcAft>
        <a:buFont typeface="Arial"/>
        <a:buChar char="–"/>
        <a:defRPr sz="2000" b="0" i="0" kern="1200">
          <a:solidFill>
            <a:schemeClr val="tx1">
              <a:lumMod val="65000"/>
              <a:lumOff val="35000"/>
            </a:schemeClr>
          </a:solidFill>
          <a:latin typeface="Helvetica Neue Light"/>
          <a:ea typeface="+mn-ea"/>
          <a:cs typeface="Helvetica Neue Light"/>
        </a:defRPr>
      </a:lvl2pPr>
      <a:lvl3pPr marL="1143000" indent="-228600" algn="l" defTabSz="457200" rtl="0" eaLnBrk="1" latinLnBrk="0" hangingPunct="1">
        <a:spcBef>
          <a:spcPct val="20000"/>
        </a:spcBef>
        <a:spcAft>
          <a:spcPts val="300"/>
        </a:spcAft>
        <a:buFont typeface="Arial"/>
        <a:buChar char="•"/>
        <a:defRPr sz="1600" b="0" i="0" kern="1200">
          <a:solidFill>
            <a:schemeClr val="tx1">
              <a:lumMod val="65000"/>
              <a:lumOff val="35000"/>
            </a:schemeClr>
          </a:solidFill>
          <a:latin typeface="Helvetica Neue Light"/>
          <a:ea typeface="+mn-ea"/>
          <a:cs typeface="Helvetica Neue Light"/>
        </a:defRPr>
      </a:lvl3pPr>
      <a:lvl4pPr marL="1600200" indent="-228600" algn="l" defTabSz="457200" rtl="0" eaLnBrk="1" latinLnBrk="0" hangingPunct="1">
        <a:spcBef>
          <a:spcPct val="20000"/>
        </a:spcBef>
        <a:spcAft>
          <a:spcPts val="300"/>
        </a:spcAft>
        <a:buFont typeface="Arial"/>
        <a:buChar char="–"/>
        <a:defRPr sz="1600" b="0" i="0" kern="1200">
          <a:solidFill>
            <a:schemeClr val="tx1">
              <a:lumMod val="65000"/>
              <a:lumOff val="35000"/>
            </a:schemeClr>
          </a:solidFill>
          <a:latin typeface="Helvetica Neue Light"/>
          <a:ea typeface="+mn-ea"/>
          <a:cs typeface="Helvetica Neue Light"/>
        </a:defRPr>
      </a:lvl4pPr>
      <a:lvl5pPr marL="2057400" indent="-228600" algn="l" defTabSz="457200" rtl="0" eaLnBrk="1" latinLnBrk="0" hangingPunct="1">
        <a:spcBef>
          <a:spcPct val="20000"/>
        </a:spcBef>
        <a:spcAft>
          <a:spcPts val="300"/>
        </a:spcAft>
        <a:buFont typeface="Arial"/>
        <a:buChar char="»"/>
        <a:defRPr sz="1600" b="0" i="0" kern="1200">
          <a:solidFill>
            <a:schemeClr val="tx1">
              <a:lumMod val="65000"/>
              <a:lumOff val="35000"/>
            </a:schemeClr>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d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file://localhost/Users/vbonhar/SearsHG_WORKING%20FOLDER/CORE_Sears/SEARS_Folder/Auto%20Services-For%20the%20Life%20of%20Your%20Car/Support%20files/from%20Bryan%20W/AutoCenter%20Service%20Pa%23342AA.pdf" TargetMode="External"/><Relationship Id="rId4" Type="http://schemas.openxmlformats.org/officeDocument/2006/relationships/image" Target="../media/image9.jpeg"/><Relationship Id="rId5" Type="http://schemas.openxmlformats.org/officeDocument/2006/relationships/image" Target="file://localhost/Users/vbonhar/SearsHG_WORKING%20FOLDER/CORE_Sears/SEARS_Folder/Auto%20Services-For%20the%20Life%20of%20Your%20Car/Final%20lo%20res%20images/AutoCenter%20Service%20Pa%23342AA.jp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file://localhost/Users/vbonhar/SearsHG_WORKING%20FOLDER/CORE_Sears/SEARS_Folder/Auto%20Services-For%20the%20Life%20of%20Your%20Car/Final%20lo%20res%20images/Auto%20Services_FB1.jpg"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file://localhost/Users/vbonhar/SearsHG_WORKING%20FOLDER/CORE_Sears/SEARS_Folder/Auto%20Services-For%20the%20Life%20of%20Your%20Car/Final%20lo%20res%20images/sb10066306ad-001.jp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file://localhost/Users/vbonhar/SearsHG_WORKING%20FOLDER/CORE_Sears/SEARS_Folder/Auto%20Services-For%20the%20Life%20of%20Your%20Car/Final%20lo%20res%20images/sb10066306ad-001.jp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file://localhost/Users/vbonhar/SearsHG_WORKING%20FOLDER/CORE_Sears/SEARS_Folder/Auto%20Services-For%20the%20Life%20of%20Your%20Car/Final%20lo%20res%20images/sb10066306ad-001.jp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file://localhost/Users/vbonhar/SearsHG_WORKING%20FOLDER/CORE_Sears/SEARS_Folder/Auto%20Services-For%20the%20Life%20of%20Your%20Car/Final%20lo%20res%20images/151340722.jp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file://localhost/Users/vbonhar/SearsHG_WORKING%20FOLDER/CORE_Sears/SEARS_Folder/Auto%20Services-For%20the%20Life%20of%20Your%20Car/Final%20lo%20res%20images/528352_1015128_n.jp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file://localhost/Users/vbonhar/SearsHG_WORKING%20FOLDER/CORE_Sears/SEARS_Folder/Auto%20Services-For%20the%20Life%20of%20Your%20Car/Final%20lo%20res%20images/528352_1015128_n.jpg" TargetMode="External"/><Relationship Id="rId5" Type="http://schemas.openxmlformats.org/officeDocument/2006/relationships/image" Target="../media/image2.pd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file://localhost/Users/vbonhar/SearsHG_WORKING%20FOLDER/CORE_Sears/SEARS_Folder/Auto%20Services-For%20the%20Life%20of%20Your%20Car/Final%20lo%20res%20images/151340517.jp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file://localhost/Users/vbonhar/SearsHG_WORKING%20FOLDER/CORE_Sears/SEARS_Folder/Auto%20Services-For%20the%20Life%20of%20Your%20Car/Final%20lo%20res%20images/151340517.jpg" TargetMode="External"/><Relationship Id="rId5" Type="http://schemas.openxmlformats.org/officeDocument/2006/relationships/image" Target="../media/image2.pd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file://localhost/Users/vbonhar/SearsHG_WORKING%20FOLDER/CORE_Sears/SEARS_Folder/Auto%20Services-For%20the%20Life%20of%20Your%20Car/Final%20lo%20res%20images/139395894.jp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file://localhost/Users/vbonhar/SearsHG_WORKING%20FOLDER/CORE_Sears/SEARS_Folder/Auto%20Services-For%20the%20Life%20of%20Your%20Car/Final%20lo%20res%20images/139395894.jpg" TargetMode="External"/><Relationship Id="rId5" Type="http://schemas.openxmlformats.org/officeDocument/2006/relationships/image" Target="../media/image2.pd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file://localhost/Users/vbonhar/SearsHG_WORKING%20FOLDER/CORE_Sears/SEARS_Folder/Auto%20Services-For%20the%20Life%20of%20Your%20Car/Final%20lo%20res%20images/Auto_Services_Darrell's%20wires%20comp"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test.jpg"/>
          <p:cNvPicPr>
            <a:picLocks noChangeAspect="1"/>
          </p:cNvPicPr>
          <p:nvPr/>
        </p:nvPicPr>
        <p:blipFill>
          <a:blip r:embed="rId3"/>
          <a:stretch>
            <a:fillRect/>
          </a:stretch>
        </p:blipFill>
        <p:spPr>
          <a:xfrm>
            <a:off x="-1" y="0"/>
            <a:ext cx="9182122" cy="6880233"/>
          </a:xfrm>
          <a:prstGeom prst="rect">
            <a:avLst/>
          </a:prstGeom>
        </p:spPr>
      </p:pic>
      <p:sp>
        <p:nvSpPr>
          <p:cNvPr id="16" name="Rectangle 15"/>
          <p:cNvSpPr/>
          <p:nvPr/>
        </p:nvSpPr>
        <p:spPr>
          <a:xfrm>
            <a:off x="0" y="4682065"/>
            <a:ext cx="9182121" cy="1676400"/>
          </a:xfrm>
          <a:prstGeom prst="rect">
            <a:avLst/>
          </a:prstGeom>
          <a:gradFill flip="none" rotWithShape="1">
            <a:gsLst>
              <a:gs pos="49000">
                <a:schemeClr val="bg1"/>
              </a:gs>
              <a:gs pos="100000">
                <a:schemeClr val="tx2">
                  <a:lumMod val="20000"/>
                  <a:lumOff val="8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6"/>
          <p:cNvSpPr txBox="1">
            <a:spLocks/>
          </p:cNvSpPr>
          <p:nvPr/>
        </p:nvSpPr>
        <p:spPr bwMode="auto">
          <a:xfrm>
            <a:off x="419096" y="5172764"/>
            <a:ext cx="823722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6500" dirty="0" smtClean="0">
                <a:solidFill>
                  <a:srgbClr val="17375E"/>
                </a:solidFill>
                <a:latin typeface="Helvetica Neue"/>
                <a:cs typeface="Helvetica Neue"/>
              </a:rPr>
              <a:t>for the life </a:t>
            </a:r>
            <a:r>
              <a:rPr lang="en-US" sz="6500" b="0" dirty="0" smtClean="0">
                <a:solidFill>
                  <a:srgbClr val="17375E"/>
                </a:solidFill>
                <a:latin typeface="Helvetica Neue UltraLight"/>
                <a:cs typeface="Helvetica Neue UltraLight"/>
              </a:rPr>
              <a:t>of your car</a:t>
            </a:r>
            <a:endParaRPr lang="en-US" sz="6500" b="0" dirty="0">
              <a:solidFill>
                <a:srgbClr val="17375E"/>
              </a:solidFill>
              <a:latin typeface="Helvetica Neue UltraLight"/>
              <a:cs typeface="Helvetica Neue UltraLight"/>
            </a:endParaRPr>
          </a:p>
        </p:txBody>
      </p:sp>
      <p:sp>
        <p:nvSpPr>
          <p:cNvPr id="12" name="Title 1"/>
          <p:cNvSpPr txBox="1">
            <a:spLocks/>
          </p:cNvSpPr>
          <p:nvPr/>
        </p:nvSpPr>
        <p:spPr>
          <a:xfrm>
            <a:off x="440263" y="5659120"/>
            <a:ext cx="3429004" cy="414867"/>
          </a:xfrm>
          <a:prstGeom prst="rect">
            <a:avLst/>
          </a:prstGeom>
        </p:spPr>
        <p:txBody>
          <a:bodyPr anchor="ctr"/>
          <a:lstStyle>
            <a:lvl1pPr algn="l" rtl="0" eaLnBrk="0" fontAlgn="base" hangingPunct="0">
              <a:lnSpc>
                <a:spcPts val="2000"/>
              </a:lnSpc>
              <a:spcBef>
                <a:spcPct val="0"/>
              </a:spcBef>
              <a:spcAft>
                <a:spcPct val="0"/>
              </a:spcAft>
              <a:defRPr sz="3200" b="0" i="0">
                <a:solidFill>
                  <a:schemeClr val="tx1"/>
                </a:solidFill>
                <a:latin typeface="Helvetica Neue Light"/>
                <a:ea typeface="+mj-ea"/>
                <a:cs typeface="Helvetica Neue Light"/>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1400" dirty="0" smtClean="0">
                <a:solidFill>
                  <a:srgbClr val="17375E"/>
                </a:solidFill>
              </a:rPr>
              <a:t>January 21, 2013</a:t>
            </a:r>
            <a:br>
              <a:rPr lang="en-US" sz="1400" dirty="0" smtClean="0">
                <a:solidFill>
                  <a:srgbClr val="17375E"/>
                </a:solidFill>
              </a:rPr>
            </a:br>
            <a:r>
              <a:rPr lang="en-US" sz="1400" dirty="0" smtClean="0">
                <a:solidFill>
                  <a:srgbClr val="17375E"/>
                </a:solidFill>
              </a:rPr>
              <a:t>Presented by User Experience Sears</a:t>
            </a:r>
            <a:endParaRPr lang="en-US" sz="1400" dirty="0">
              <a:solidFill>
                <a:srgbClr val="17375E"/>
              </a:solidFill>
            </a:endParaRPr>
          </a:p>
        </p:txBody>
      </p:sp>
      <p:pic>
        <p:nvPicPr>
          <p:cNvPr id="13" name="Picture 12" descr="sears_logo_2013 Blue.ai"/>
          <p:cNvPicPr>
            <a:picLocks noChangeAspect="1"/>
          </p:cNvPicPr>
          <p:nvPr/>
        </p:nvPicPr>
        <mc:AlternateContent xmlns:ma="http://schemas.microsoft.com/office/mac/drawingml/2008/main">
          <mc:Choice Requires="ma">
            <p:blipFill>
              <a:blip r:embed="rId4">
                <a:duotone>
                  <a:schemeClr val="bg1"/>
                  <a:srgbClr val="FFF1C1"/>
                </a:duotone>
              </a:blip>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5">
                <a:duotone>
                  <a:schemeClr val="bg1"/>
                  <a:srgbClr val="FFF1C1"/>
                </a:duotone>
              </a:blip>
              <a:stretch>
                <a:fillRect/>
              </a:stretch>
            </p:blipFill>
          </mc:Fallback>
        </mc:AlternateContent>
        <p:spPr>
          <a:xfrm>
            <a:off x="469896" y="4045752"/>
            <a:ext cx="1181100" cy="39221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43421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OLD auto service site.png">
            <a:hlinkClick r:id="rId3" action="ppaction://hlinkfile"/>
          </p:cNvPr>
          <p:cNvPicPr>
            <a:picLocks noChangeAspect="1"/>
          </p:cNvPicPr>
          <p:nvPr/>
        </p:nvPicPr>
        <p:blipFill>
          <a:blip r:embed="rId4" r:link="rId5"/>
          <a:stretch>
            <a:fillRect/>
          </a:stretch>
        </p:blipFill>
        <p:spPr>
          <a:xfrm>
            <a:off x="3244355" y="393699"/>
            <a:ext cx="4045301" cy="6482086"/>
          </a:xfrm>
          <a:prstGeom prst="rect">
            <a:avLst/>
          </a:prstGeom>
          <a:ln>
            <a:solidFill>
              <a:schemeClr val="bg1">
                <a:lumMod val="65000"/>
              </a:schemeClr>
            </a:solidFill>
          </a:ln>
        </p:spPr>
      </p:pic>
      <p:sp>
        <p:nvSpPr>
          <p:cNvPr id="11" name="Title 6"/>
          <p:cNvSpPr txBox="1">
            <a:spLocks/>
          </p:cNvSpPr>
          <p:nvPr/>
        </p:nvSpPr>
        <p:spPr bwMode="auto">
          <a:xfrm>
            <a:off x="1079496" y="317499"/>
            <a:ext cx="26543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3200" b="0" dirty="0" smtClean="0">
                <a:latin typeface="Helvetica Neue UltraLight"/>
                <a:cs typeface="Helvetica Neue UltraLight"/>
              </a:rPr>
              <a:t>new comp</a:t>
            </a:r>
            <a:endParaRPr lang="en-US" sz="3200" b="0" dirty="0">
              <a:latin typeface="Helvetica Neue UltraLight"/>
              <a:cs typeface="Helvetica Neue UltraLight"/>
            </a:endParaRPr>
          </a:p>
        </p:txBody>
      </p:sp>
      <p:sp>
        <p:nvSpPr>
          <p:cNvPr id="4" name="Title 6"/>
          <p:cNvSpPr txBox="1">
            <a:spLocks/>
          </p:cNvSpPr>
          <p:nvPr/>
        </p:nvSpPr>
        <p:spPr bwMode="auto">
          <a:xfrm>
            <a:off x="1765300" y="2863850"/>
            <a:ext cx="1270000" cy="577849"/>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1800" b="0" dirty="0" smtClean="0">
                <a:latin typeface="Helvetica Neue Black Condensed"/>
                <a:cs typeface="Helvetica Neue Black Condensed"/>
              </a:rPr>
              <a:t>See PDF </a:t>
            </a:r>
            <a:br>
              <a:rPr lang="en-US" sz="1800" b="0" dirty="0" smtClean="0">
                <a:latin typeface="Helvetica Neue Black Condensed"/>
                <a:cs typeface="Helvetica Neue Black Condensed"/>
              </a:rPr>
            </a:br>
            <a:r>
              <a:rPr lang="en-US" sz="1800" b="0" dirty="0" smtClean="0">
                <a:latin typeface="Helvetica Neue Black Condensed"/>
                <a:cs typeface="Helvetica Neue Black Condensed"/>
              </a:rPr>
              <a:t>to view </a:t>
            </a:r>
            <a:br>
              <a:rPr lang="en-US" sz="1800" b="0" dirty="0" smtClean="0">
                <a:latin typeface="Helvetica Neue Black Condensed"/>
                <a:cs typeface="Helvetica Neue Black Condensed"/>
              </a:rPr>
            </a:br>
            <a:r>
              <a:rPr lang="en-US" sz="1800" b="0" dirty="0" smtClean="0">
                <a:latin typeface="Helvetica Neue Black Condensed"/>
                <a:cs typeface="Helvetica Neue Black Condensed"/>
              </a:rPr>
              <a:t>full version</a:t>
            </a:r>
            <a:endParaRPr lang="en-US" sz="1800" b="0" dirty="0">
              <a:latin typeface="Helvetica Neue Black Condensed"/>
              <a:cs typeface="Helvetica Neue Black Condensed"/>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Choice>
    <mc:Fallback>
      <mc:AlternateContent>
        <mc:Choice Requires="mp">
          <p:transition>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OLD auto service site.png"/>
          <p:cNvPicPr>
            <a:picLocks noChangeAspect="1"/>
          </p:cNvPicPr>
          <p:nvPr/>
        </p:nvPicPr>
        <p:blipFill>
          <a:blip r:embed="rId3" r:link="rId4"/>
          <a:srcRect l="4942" r="5757" b="6132"/>
          <a:stretch>
            <a:fillRect/>
          </a:stretch>
        </p:blipFill>
        <p:spPr>
          <a:xfrm>
            <a:off x="406400" y="710293"/>
            <a:ext cx="8331196" cy="5804807"/>
          </a:xfrm>
          <a:prstGeom prst="rect">
            <a:avLst/>
          </a:prstGeom>
          <a:ln>
            <a:solidFill>
              <a:schemeClr val="bg1">
                <a:lumMod val="65000"/>
              </a:schemeClr>
            </a:solidFill>
          </a:ln>
        </p:spPr>
      </p:pic>
      <p:sp>
        <p:nvSpPr>
          <p:cNvPr id="6" name="Rectangle 5"/>
          <p:cNvSpPr/>
          <p:nvPr/>
        </p:nvSpPr>
        <p:spPr>
          <a:xfrm>
            <a:off x="0" y="4682065"/>
            <a:ext cx="9144000" cy="1676400"/>
          </a:xfrm>
          <a:prstGeom prst="rect">
            <a:avLst/>
          </a:prstGeom>
          <a:gradFill flip="none" rotWithShape="1">
            <a:gsLst>
              <a:gs pos="49000">
                <a:schemeClr val="bg1"/>
              </a:gs>
              <a:gs pos="100000">
                <a:schemeClr val="tx2">
                  <a:lumMod val="20000"/>
                  <a:lumOff val="8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361263" y="5117253"/>
            <a:ext cx="5376334" cy="652408"/>
          </a:xfrm>
          <a:prstGeom prst="rect">
            <a:avLst/>
          </a:prstGeom>
        </p:spPr>
        <p:txBody>
          <a:bodyPr anchor="ctr"/>
          <a:lstStyle>
            <a:lvl1pPr algn="l" rtl="0" eaLnBrk="0" fontAlgn="base" hangingPunct="0">
              <a:lnSpc>
                <a:spcPts val="2000"/>
              </a:lnSpc>
              <a:spcBef>
                <a:spcPct val="0"/>
              </a:spcBef>
              <a:spcAft>
                <a:spcPct val="0"/>
              </a:spcAft>
              <a:defRPr sz="3200" b="0" i="0">
                <a:solidFill>
                  <a:schemeClr val="tx1"/>
                </a:solidFill>
                <a:latin typeface="Helvetica Neue Light"/>
                <a:ea typeface="+mj-ea"/>
                <a:cs typeface="Helvetica Neue Light"/>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1600" b="1" dirty="0" smtClean="0">
                <a:solidFill>
                  <a:srgbClr val="17375E"/>
                </a:solidFill>
                <a:latin typeface="Helvetica Neue"/>
                <a:cs typeface="Helvetica Neue"/>
              </a:rPr>
              <a:t>How to get to page: </a:t>
            </a:r>
            <a:r>
              <a:rPr lang="en-US" sz="1600" dirty="0" smtClean="0">
                <a:solidFill>
                  <a:srgbClr val="17375E"/>
                </a:solidFill>
              </a:rPr>
              <a:t>Vertical, website banner ads, external ads, </a:t>
            </a:r>
            <a:r>
              <a:rPr lang="en-US" sz="1600" dirty="0" err="1" smtClean="0">
                <a:solidFill>
                  <a:srgbClr val="17375E"/>
                </a:solidFill>
              </a:rPr>
              <a:t>facebook</a:t>
            </a:r>
            <a:r>
              <a:rPr lang="en-US" sz="1600" dirty="0" smtClean="0">
                <a:solidFill>
                  <a:srgbClr val="17375E"/>
                </a:solidFill>
              </a:rPr>
              <a:t>/twitter, in-store promotions, mobile </a:t>
            </a:r>
            <a:endParaRPr lang="en-US" sz="1600" dirty="0">
              <a:solidFill>
                <a:srgbClr val="17375E"/>
              </a:solidFill>
            </a:endParaRPr>
          </a:p>
        </p:txBody>
      </p:sp>
      <p:sp>
        <p:nvSpPr>
          <p:cNvPr id="11" name="Title 6"/>
          <p:cNvSpPr txBox="1">
            <a:spLocks/>
          </p:cNvSpPr>
          <p:nvPr/>
        </p:nvSpPr>
        <p:spPr bwMode="auto">
          <a:xfrm>
            <a:off x="533396" y="5414063"/>
            <a:ext cx="52324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6500" b="0" spc="300" dirty="0" smtClean="0">
                <a:latin typeface="Helvetica Neue UltraLight"/>
                <a:cs typeface="Helvetica Neue UltraLight"/>
              </a:rPr>
              <a:t>portals</a:t>
            </a:r>
            <a:endParaRPr lang="en-US" sz="6500" b="0" spc="30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Choice>
    <mc:Fallback>
      <mc:AlternateContent>
        <mc:Choice Requires="mp">
          <p:transition>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spin_prod_257788101.jpeg"/>
          <p:cNvPicPr>
            <a:picLocks noChangeAspect="1"/>
          </p:cNvPicPr>
          <p:nvPr/>
        </p:nvPicPr>
        <p:blipFill>
          <a:blip r:embed="rId3" r:link="rId4"/>
          <a:srcRect l="8307" r="8650" b="189"/>
          <a:stretch>
            <a:fillRect/>
          </a:stretch>
        </p:blipFill>
        <p:spPr>
          <a:xfrm>
            <a:off x="2" y="0"/>
            <a:ext cx="9143998" cy="6858000"/>
          </a:xfrm>
          <a:prstGeom prst="rect">
            <a:avLst/>
          </a:prstGeom>
        </p:spPr>
      </p:pic>
      <p:sp>
        <p:nvSpPr>
          <p:cNvPr id="6" name="Rectangle 5"/>
          <p:cNvSpPr/>
          <p:nvPr/>
        </p:nvSpPr>
        <p:spPr>
          <a:xfrm>
            <a:off x="2" y="4682065"/>
            <a:ext cx="9143999" cy="1676400"/>
          </a:xfrm>
          <a:prstGeom prst="rect">
            <a:avLst/>
          </a:prstGeom>
          <a:gradFill flip="none" rotWithShape="1">
            <a:gsLst>
              <a:gs pos="49000">
                <a:schemeClr val="bg1"/>
              </a:gs>
              <a:gs pos="100000">
                <a:schemeClr val="tx2">
                  <a:lumMod val="20000"/>
                  <a:lumOff val="8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6"/>
          <p:cNvSpPr txBox="1">
            <a:spLocks/>
          </p:cNvSpPr>
          <p:nvPr/>
        </p:nvSpPr>
        <p:spPr bwMode="auto">
          <a:xfrm>
            <a:off x="533396" y="5414063"/>
            <a:ext cx="70358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6500" b="0" spc="300" dirty="0" smtClean="0">
                <a:latin typeface="Helvetica Neue UltraLight"/>
                <a:cs typeface="Helvetica Neue UltraLight"/>
              </a:rPr>
              <a:t>future thinking</a:t>
            </a:r>
            <a:endParaRPr lang="en-US" sz="6500" b="0" spc="30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Choice>
    <mc:Fallback>
      <mc:AlternateContent>
        <mc:Choice Requires="mp">
          <p:transition>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pin_prod_257788101.jpeg"/>
          <p:cNvPicPr>
            <a:picLocks noChangeAspect="1"/>
          </p:cNvPicPr>
          <p:nvPr/>
        </p:nvPicPr>
        <p:blipFill>
          <a:blip r:embed="rId3" r:link="rId4">
            <a:alphaModFix amt="20000"/>
          </a:blip>
          <a:srcRect l="8307" r="8650" b="189"/>
          <a:stretch>
            <a:fillRect/>
          </a:stretch>
        </p:blipFill>
        <p:spPr>
          <a:xfrm>
            <a:off x="2" y="0"/>
            <a:ext cx="9143998" cy="6858000"/>
          </a:xfrm>
          <a:prstGeom prst="rect">
            <a:avLst/>
          </a:prstGeom>
        </p:spPr>
      </p:pic>
      <p:sp>
        <p:nvSpPr>
          <p:cNvPr id="11" name="Content Placeholder 2"/>
          <p:cNvSpPr>
            <a:spLocks noGrp="1"/>
          </p:cNvSpPr>
          <p:nvPr>
            <p:ph idx="1"/>
          </p:nvPr>
        </p:nvSpPr>
        <p:spPr>
          <a:xfrm>
            <a:off x="254000" y="241300"/>
            <a:ext cx="7124700" cy="1689099"/>
          </a:xfrm>
        </p:spPr>
        <p:txBody>
          <a:bodyPr>
            <a:noAutofit/>
          </a:bodyPr>
          <a:lstStyle/>
          <a:p>
            <a:pPr>
              <a:buNone/>
            </a:pPr>
            <a:r>
              <a:rPr lang="en-US" sz="1900" b="1" dirty="0" smtClean="0">
                <a:solidFill>
                  <a:srgbClr val="17375E"/>
                </a:solidFill>
              </a:rPr>
              <a:t>     We want to gauge your interest in these blue-sky, good for your business ideas. All of them, to some extent, will require partnering with other teams such as engineering. We’ll have to look at time/costs.</a:t>
            </a:r>
          </a:p>
        </p:txBody>
      </p:sp>
      <p:sp>
        <p:nvSpPr>
          <p:cNvPr id="13" name="Content Placeholder 2"/>
          <p:cNvSpPr txBox="1">
            <a:spLocks/>
          </p:cNvSpPr>
          <p:nvPr/>
        </p:nvSpPr>
        <p:spPr>
          <a:xfrm>
            <a:off x="254000" y="1790700"/>
            <a:ext cx="8128000" cy="4483100"/>
          </a:xfrm>
          <a:prstGeom prst="rect">
            <a:avLst/>
          </a:prstGeom>
        </p:spPr>
        <p:txBody>
          <a:bodyPr vert="horz" lIns="91440" tIns="45720" rIns="91440" bIns="45720" rtlCol="0">
            <a:noAutofit/>
          </a:bodyPr>
          <a:lstStyle/>
          <a:p>
            <a:pPr marL="342900" marR="0" lvl="0" indent="-342900" defTabSz="457200" rtl="0" eaLnBrk="1" fontAlgn="auto" latinLnBrk="0" hangingPunct="1">
              <a:lnSpc>
                <a:spcPct val="100000"/>
              </a:lnSpc>
              <a:spcBef>
                <a:spcPct val="20000"/>
              </a:spcBef>
              <a:spcAft>
                <a:spcPts val="900"/>
              </a:spcAft>
              <a:buClrTx/>
              <a:buSzTx/>
              <a:buFont typeface="Arial"/>
              <a:buNone/>
              <a:tabLst/>
              <a:defRPr/>
            </a:pPr>
            <a:r>
              <a:rPr kumimoji="0" lang="en-US" sz="1600" b="1" i="0" u="none" strike="noStrike" kern="1200" cap="none" spc="0" normalizeH="0" baseline="0" noProof="0" dirty="0" smtClean="0">
                <a:ln>
                  <a:noFill/>
                </a:ln>
                <a:solidFill>
                  <a:srgbClr val="17375E"/>
                </a:solidFill>
                <a:effectLst/>
                <a:uLnTx/>
                <a:uFillTx/>
                <a:latin typeface="Helvetica Neue"/>
                <a:ea typeface="+mn-ea"/>
                <a:cs typeface="Helvetica Neue"/>
              </a:rPr>
              <a:t>     </a:t>
            </a:r>
            <a:r>
              <a:rPr kumimoji="0" lang="en-US" sz="1600" b="1" i="0" u="none" strike="noStrike" kern="1200" cap="none" spc="0" normalizeH="0" noProof="0" dirty="0" smtClean="0">
                <a:ln>
                  <a:noFill/>
                </a:ln>
                <a:solidFill>
                  <a:srgbClr val="17375E"/>
                </a:solidFill>
                <a:effectLst/>
                <a:uLnTx/>
                <a:uFillTx/>
                <a:latin typeface="Helvetica Neue"/>
                <a:ea typeface="+mn-ea"/>
                <a:cs typeface="Helvetica Neue"/>
              </a:rPr>
              <a:t> </a:t>
            </a:r>
            <a:r>
              <a:rPr kumimoji="0" lang="en-US" sz="1600" b="1" i="0" u="none" strike="noStrike" kern="1200" cap="none" spc="0" normalizeH="0" baseline="0" noProof="0" dirty="0" smtClean="0">
                <a:ln>
                  <a:noFill/>
                </a:ln>
                <a:solidFill>
                  <a:srgbClr val="17375E"/>
                </a:solidFill>
                <a:effectLst/>
                <a:uLnTx/>
                <a:uFillTx/>
                <a:latin typeface="Helvetica Neue"/>
                <a:ea typeface="+mn-ea"/>
                <a:cs typeface="Helvetica Neue"/>
              </a:rPr>
              <a:t>Fleet/Family plan</a:t>
            </a:r>
            <a:r>
              <a:rPr lang="en-US" sz="1600" dirty="0" smtClean="0">
                <a:solidFill>
                  <a:srgbClr val="17375E"/>
                </a:solidFill>
                <a:latin typeface="Helvetica Neue"/>
                <a:cs typeface="Helvetica Neue"/>
              </a:rPr>
              <a:t> – </a:t>
            </a:r>
            <a:r>
              <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rPr>
              <a:t>bring in all household autos for repair or regular maintenance. Offer discounts, SYW rewards, etc. Think about Layaway to cover costs. This paves the way for generations of customer care and supports “for the life of your car” mindset. Instead of a mobile phone family plan this is an auto family plan.</a:t>
            </a:r>
            <a:br>
              <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rPr>
            </a:br>
            <a:endParaRPr lang="en-US" sz="1600" dirty="0" smtClean="0">
              <a:solidFill>
                <a:srgbClr val="17375E"/>
              </a:solidFill>
              <a:latin typeface="Helvetica Neue"/>
              <a:cs typeface="Helvetica Neue"/>
            </a:endParaRPr>
          </a:p>
          <a:p>
            <a:pPr marL="342900" marR="0" lvl="0" indent="-342900" defTabSz="457200" rtl="0" eaLnBrk="1" fontAlgn="auto" latinLnBrk="0" hangingPunct="1">
              <a:lnSpc>
                <a:spcPct val="100000"/>
              </a:lnSpc>
              <a:spcBef>
                <a:spcPct val="20000"/>
              </a:spcBef>
              <a:spcAft>
                <a:spcPts val="900"/>
              </a:spcAft>
              <a:buClrTx/>
              <a:buSzTx/>
              <a:buFont typeface="Arial"/>
              <a:buNone/>
              <a:tabLst/>
              <a:defRPr/>
            </a:pPr>
            <a:r>
              <a:rPr kumimoji="0" lang="en-US" sz="1600" b="0" i="0" u="none" strike="noStrike" kern="1200" cap="none" spc="0" normalizeH="0" noProof="0" dirty="0" smtClean="0">
                <a:ln>
                  <a:noFill/>
                </a:ln>
                <a:solidFill>
                  <a:srgbClr val="17375E"/>
                </a:solidFill>
                <a:effectLst/>
                <a:uLnTx/>
                <a:uFillTx/>
                <a:latin typeface="Helvetica Neue"/>
                <a:ea typeface="+mn-ea"/>
                <a:cs typeface="Helvetica Neue"/>
              </a:rPr>
              <a:t>      </a:t>
            </a:r>
            <a:r>
              <a:rPr lang="en-US" sz="1600" b="1" dirty="0" smtClean="0">
                <a:solidFill>
                  <a:srgbClr val="17375E"/>
                </a:solidFill>
                <a:latin typeface="Helvetica Neue"/>
                <a:cs typeface="Helvetica Neue"/>
              </a:rPr>
              <a:t>Mobile Point of Sale</a:t>
            </a:r>
            <a:r>
              <a:rPr kumimoji="0" lang="en-US" sz="1600" b="0" i="0" u="none" strike="noStrike" kern="1200" cap="none" spc="0" normalizeH="0" noProof="0" dirty="0" smtClean="0">
                <a:ln>
                  <a:noFill/>
                </a:ln>
                <a:solidFill>
                  <a:srgbClr val="17375E"/>
                </a:solidFill>
                <a:effectLst/>
                <a:uLnTx/>
                <a:uFillTx/>
                <a:latin typeface="Helvetica Neue"/>
                <a:ea typeface="+mn-ea"/>
                <a:cs typeface="Helvetica Neue"/>
              </a:rPr>
              <a:t> – </a:t>
            </a:r>
            <a:r>
              <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rPr>
              <a:t>sign up for offer that you can use in a Sears store while car is being serviced. When your car is ready, or the tech has a diagnosis, you receive a text (synch up with current TPOS team offering).</a:t>
            </a:r>
            <a:br>
              <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rPr>
            </a:br>
            <a:endPar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endParaRPr>
          </a:p>
          <a:p>
            <a:pPr marL="342900" marR="0" lvl="0" indent="-342900" defTabSz="457200" rtl="0" eaLnBrk="1" fontAlgn="auto" latinLnBrk="0" hangingPunct="1">
              <a:lnSpc>
                <a:spcPct val="100000"/>
              </a:lnSpc>
              <a:spcBef>
                <a:spcPct val="20000"/>
              </a:spcBef>
              <a:spcAft>
                <a:spcPts val="900"/>
              </a:spcAft>
              <a:buClrTx/>
              <a:buSzTx/>
              <a:buFont typeface="Arial"/>
              <a:buNone/>
              <a:tabLst/>
              <a:defRPr/>
            </a:pPr>
            <a:r>
              <a:rPr lang="en-US" sz="1600" dirty="0" smtClean="0">
                <a:solidFill>
                  <a:srgbClr val="17375E"/>
                </a:solidFill>
                <a:latin typeface="Helvetica Neue"/>
                <a:cs typeface="Helvetica Neue"/>
              </a:rPr>
              <a:t>      </a:t>
            </a:r>
            <a:r>
              <a:rPr kumimoji="0" lang="en-US" sz="1600" b="1" i="0" u="none" strike="noStrike" kern="1200" cap="none" spc="0" normalizeH="0" baseline="0" noProof="0" dirty="0" smtClean="0">
                <a:ln>
                  <a:noFill/>
                </a:ln>
                <a:solidFill>
                  <a:srgbClr val="17375E"/>
                </a:solidFill>
                <a:effectLst/>
                <a:uLnTx/>
                <a:uFillTx/>
                <a:latin typeface="Helvetica Neue"/>
                <a:ea typeface="+mn-ea"/>
                <a:cs typeface="Helvetica Neue"/>
              </a:rPr>
              <a:t>My </a:t>
            </a:r>
            <a:r>
              <a:rPr lang="en-US" sz="1600" b="1" dirty="0" err="1" smtClean="0">
                <a:solidFill>
                  <a:srgbClr val="17375E"/>
                </a:solidFill>
                <a:latin typeface="Helvetica Neue"/>
                <a:cs typeface="Helvetica Neue"/>
              </a:rPr>
              <a:t>G</a:t>
            </a:r>
            <a:r>
              <a:rPr kumimoji="0" lang="en-US" sz="1600" b="1" i="0" u="none" strike="noStrike" kern="1200" cap="none" spc="0" normalizeH="0" baseline="0" noProof="0" dirty="0" err="1" smtClean="0">
                <a:ln>
                  <a:noFill/>
                </a:ln>
                <a:solidFill>
                  <a:srgbClr val="17375E"/>
                </a:solidFill>
                <a:effectLst/>
                <a:uLnTx/>
                <a:uFillTx/>
                <a:latin typeface="Helvetica Neue"/>
                <a:ea typeface="+mn-ea"/>
                <a:cs typeface="Helvetica Neue"/>
              </a:rPr>
              <a:t>lovebox</a:t>
            </a:r>
            <a:r>
              <a:rPr lang="en-US" sz="1600" dirty="0" smtClean="0">
                <a:solidFill>
                  <a:srgbClr val="17375E"/>
                </a:solidFill>
                <a:latin typeface="Helvetica Neue"/>
                <a:cs typeface="Helvetica Neue"/>
              </a:rPr>
              <a:t> – </a:t>
            </a:r>
            <a:r>
              <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rPr>
              <a:t>a mobile enabled maintenance scheduler that keeps you on track and if we bring back pre-pay, customers get a volume discount. Other mobile ideas: diagnostic tips and photos you can take and send to an Auto Center. Schedule, history, find a Center, etc. can be part of mobile deliverables.</a:t>
            </a:r>
            <a:br>
              <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rPr>
            </a:br>
            <a:endPar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endParaRPr>
          </a:p>
          <a:p>
            <a:pPr marL="342900" marR="0" lvl="0" indent="-342900" defTabSz="457200" rtl="0" eaLnBrk="1" fontAlgn="auto" latinLnBrk="0" hangingPunct="1">
              <a:lnSpc>
                <a:spcPct val="100000"/>
              </a:lnSpc>
              <a:spcBef>
                <a:spcPct val="20000"/>
              </a:spcBef>
              <a:spcAft>
                <a:spcPts val="900"/>
              </a:spcAft>
              <a:buClrTx/>
              <a:buSzTx/>
              <a:buFont typeface="Arial"/>
              <a:buNone/>
              <a:tabLst/>
              <a:defRPr/>
            </a:pPr>
            <a:r>
              <a:rPr lang="en-US" sz="1600" dirty="0" smtClean="0">
                <a:solidFill>
                  <a:srgbClr val="17375E"/>
                </a:solidFill>
                <a:latin typeface="Helvetica Neue"/>
                <a:cs typeface="Helvetica Neue"/>
              </a:rPr>
              <a:t>    </a:t>
            </a:r>
            <a:endParaRPr kumimoji="0" lang="en-US" sz="1600" b="0" i="0" u="none" strike="noStrike" kern="1200" cap="none" spc="0" normalizeH="0" baseline="0" noProof="0" dirty="0" smtClean="0">
              <a:ln>
                <a:noFill/>
              </a:ln>
              <a:solidFill>
                <a:srgbClr val="17375E"/>
              </a:solidFill>
              <a:effectLst/>
              <a:uLnTx/>
              <a:uFillTx/>
              <a:latin typeface="Helvetica Neue"/>
              <a:ea typeface="+mn-ea"/>
              <a:cs typeface="Helvetica Neue"/>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Choice>
    <mc:Fallback>
      <mc:AlternateContent>
        <mc:Choice Requires="mp">
          <p:transition>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pin_prod_257788101.jpeg"/>
          <p:cNvPicPr>
            <a:picLocks noChangeAspect="1"/>
          </p:cNvPicPr>
          <p:nvPr/>
        </p:nvPicPr>
        <p:blipFill>
          <a:blip r:embed="rId3" r:link="rId4">
            <a:alphaModFix amt="20000"/>
          </a:blip>
          <a:srcRect l="8307" r="8650" b="189"/>
          <a:stretch>
            <a:fillRect/>
          </a:stretch>
        </p:blipFill>
        <p:spPr>
          <a:xfrm>
            <a:off x="2" y="0"/>
            <a:ext cx="9143998" cy="6858000"/>
          </a:xfrm>
          <a:prstGeom prst="rect">
            <a:avLst/>
          </a:prstGeom>
        </p:spPr>
      </p:pic>
      <p:sp>
        <p:nvSpPr>
          <p:cNvPr id="13" name="Content Placeholder 2"/>
          <p:cNvSpPr txBox="1">
            <a:spLocks/>
          </p:cNvSpPr>
          <p:nvPr/>
        </p:nvSpPr>
        <p:spPr>
          <a:xfrm>
            <a:off x="254000" y="1384300"/>
            <a:ext cx="8128000" cy="5168900"/>
          </a:xfrm>
          <a:prstGeom prst="rect">
            <a:avLst/>
          </a:prstGeom>
        </p:spPr>
        <p:txBody>
          <a:bodyPr vert="horz" lIns="91440" tIns="45720" rIns="91440" bIns="45720" rtlCol="0">
            <a:noAutofit/>
          </a:bodyPr>
          <a:lstStyle/>
          <a:p>
            <a:r>
              <a:rPr lang="en-US" sz="1600" b="1" dirty="0" smtClean="0">
                <a:solidFill>
                  <a:srgbClr val="17375E"/>
                </a:solidFill>
                <a:latin typeface="Helvetica Neue"/>
                <a:cs typeface="Helvetica Neue"/>
              </a:rPr>
              <a:t>     Content</a:t>
            </a:r>
            <a:r>
              <a:rPr lang="en-US" sz="1600" dirty="0" smtClean="0">
                <a:solidFill>
                  <a:srgbClr val="17375E"/>
                </a:solidFill>
                <a:latin typeface="Helvetica Neue"/>
                <a:cs typeface="Helvetica Neue"/>
              </a:rPr>
              <a:t> – the best we have sourced through MML and used in modules that are</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branded for Auto Services. Editorial schedules can be set up as well and original</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content produced. We can also leverage our relationship with Consumer Reports to</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get relevant, SEO-friendly content. </a:t>
            </a:r>
          </a:p>
          <a:p>
            <a:endParaRPr lang="en-US" sz="1600" b="1" dirty="0" smtClean="0">
              <a:solidFill>
                <a:srgbClr val="17375E"/>
              </a:solidFill>
              <a:latin typeface="Helvetica Neue"/>
              <a:cs typeface="Helvetica Neue"/>
            </a:endParaRPr>
          </a:p>
          <a:p>
            <a:r>
              <a:rPr lang="en-US" sz="1600" b="1" dirty="0" smtClean="0">
                <a:solidFill>
                  <a:srgbClr val="17375E"/>
                </a:solidFill>
                <a:latin typeface="Helvetica Neue"/>
                <a:cs typeface="Helvetica Neue"/>
              </a:rPr>
              <a:t>     Choose your mechanic </a:t>
            </a:r>
            <a:r>
              <a:rPr lang="en-US" sz="1600" dirty="0" smtClean="0">
                <a:solidFill>
                  <a:srgbClr val="17375E"/>
                </a:solidFill>
                <a:latin typeface="Helvetica Neue"/>
                <a:cs typeface="Helvetica Neue"/>
              </a:rPr>
              <a:t>– consider partnering with </a:t>
            </a:r>
            <a:r>
              <a:rPr lang="en-US" sz="1600" dirty="0" err="1" smtClean="0">
                <a:solidFill>
                  <a:srgbClr val="17375E"/>
                </a:solidFill>
                <a:latin typeface="Helvetica Neue"/>
                <a:cs typeface="Helvetica Neue"/>
              </a:rPr>
              <a:t>TimeTrade</a:t>
            </a:r>
            <a:r>
              <a:rPr lang="en-US" sz="1600" dirty="0" smtClean="0">
                <a:solidFill>
                  <a:srgbClr val="17375E"/>
                </a:solidFill>
                <a:latin typeface="Helvetica Neue"/>
                <a:cs typeface="Helvetica Neue"/>
              </a:rPr>
              <a:t> to accept data</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needed to schedule online with a specific technician. A similar model is being</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worked on for Home Services. As an add-on: Car Care Clinics for face-to-face</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interaction. These ideas reinforced by actual Auto Center managers on Pebble.</a:t>
            </a:r>
          </a:p>
          <a:p>
            <a:r>
              <a:rPr lang="en-US" sz="1600" dirty="0" smtClean="0">
                <a:solidFill>
                  <a:srgbClr val="17375E"/>
                </a:solidFill>
                <a:latin typeface="Helvetica Neue"/>
                <a:cs typeface="Helvetica Neue"/>
              </a:rPr>
              <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a:t>
            </a:r>
            <a:r>
              <a:rPr lang="en-US" sz="1600" b="1" dirty="0" smtClean="0">
                <a:solidFill>
                  <a:srgbClr val="17375E"/>
                </a:solidFill>
                <a:latin typeface="Helvetica Neue"/>
                <a:cs typeface="Helvetica Neue"/>
              </a:rPr>
              <a:t>Social</a:t>
            </a:r>
            <a:r>
              <a:rPr lang="en-US" sz="1600" dirty="0" smtClean="0">
                <a:solidFill>
                  <a:srgbClr val="17375E"/>
                </a:solidFill>
                <a:latin typeface="Helvetica Neue"/>
                <a:cs typeface="Helvetica Neue"/>
              </a:rPr>
              <a:t> — encourage reviews and drive to SYW. Social marketing: </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offers via </a:t>
            </a:r>
            <a:r>
              <a:rPr lang="en-US" sz="1600" dirty="0" err="1" smtClean="0">
                <a:solidFill>
                  <a:srgbClr val="17375E"/>
                </a:solidFill>
                <a:latin typeface="Helvetica Neue"/>
                <a:cs typeface="Helvetica Neue"/>
              </a:rPr>
              <a:t>Facebook</a:t>
            </a:r>
            <a:r>
              <a:rPr lang="en-US" sz="1600" dirty="0" smtClean="0">
                <a:solidFill>
                  <a:srgbClr val="17375E"/>
                </a:solidFill>
                <a:latin typeface="Helvetica Neue"/>
                <a:cs typeface="Helvetica Neue"/>
              </a:rPr>
              <a:t> and Twitter.</a:t>
            </a:r>
          </a:p>
          <a:p>
            <a:endParaRPr lang="en-US" sz="1600" dirty="0" smtClean="0">
              <a:solidFill>
                <a:srgbClr val="17375E"/>
              </a:solidFill>
              <a:latin typeface="Helvetica Neue"/>
              <a:cs typeface="Helvetica Neue"/>
            </a:endParaRPr>
          </a:p>
          <a:p>
            <a:r>
              <a:rPr lang="en-US" sz="1600" dirty="0" smtClean="0">
                <a:solidFill>
                  <a:srgbClr val="17375E"/>
                </a:solidFill>
                <a:latin typeface="Helvetica Neue"/>
                <a:cs typeface="Helvetica Neue"/>
              </a:rPr>
              <a:t>     </a:t>
            </a:r>
            <a:r>
              <a:rPr lang="en-US" sz="1600" b="1" dirty="0" smtClean="0">
                <a:solidFill>
                  <a:srgbClr val="17375E"/>
                </a:solidFill>
                <a:latin typeface="Helvetica Neue"/>
                <a:cs typeface="Helvetica Neue"/>
              </a:rPr>
              <a:t>Go green</a:t>
            </a:r>
            <a:r>
              <a:rPr lang="en-US" sz="1600" dirty="0" smtClean="0">
                <a:solidFill>
                  <a:srgbClr val="17375E"/>
                </a:solidFill>
                <a:latin typeface="Helvetica Neue"/>
                <a:cs typeface="Helvetica Neue"/>
              </a:rPr>
              <a:t> — focus on the benefits of having Auto Services take care of oil, parts</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scrapping/recycling, etc. If possible, mimic the positive message Home Appliances</a:t>
            </a:r>
            <a:br>
              <a:rPr lang="en-US" sz="1600" dirty="0" smtClean="0">
                <a:solidFill>
                  <a:srgbClr val="17375E"/>
                </a:solidFill>
                <a:latin typeface="Helvetica Neue"/>
                <a:cs typeface="Helvetica Neue"/>
              </a:rPr>
            </a:br>
            <a:r>
              <a:rPr lang="en-US" sz="1600" dirty="0" smtClean="0">
                <a:solidFill>
                  <a:srgbClr val="17375E"/>
                </a:solidFill>
                <a:latin typeface="Helvetica Neue"/>
                <a:cs typeface="Helvetica Neue"/>
              </a:rPr>
              <a:t>     used with Energy Star campaign.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Choice>
    <mc:Fallback>
      <mc:AlternateContent>
        <mc:Choice Requires="mp">
          <p:transition>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spin_prod_257788101.jpeg"/>
          <p:cNvPicPr>
            <a:picLocks noChangeAspect="1"/>
          </p:cNvPicPr>
          <p:nvPr/>
        </p:nvPicPr>
        <p:blipFill>
          <a:blip r:embed="rId3" r:link="rId4">
            <a:alphaModFix amt="20000"/>
          </a:blip>
          <a:srcRect l="14088" t="6409" r="2771" b="58"/>
          <a:stretch>
            <a:fillRect/>
          </a:stretch>
        </p:blipFill>
        <p:spPr>
          <a:xfrm>
            <a:off x="2" y="0"/>
            <a:ext cx="9143998" cy="6858000"/>
          </a:xfrm>
          <a:prstGeom prst="rect">
            <a:avLst/>
          </a:prstGeom>
        </p:spPr>
      </p:pic>
      <p:sp>
        <p:nvSpPr>
          <p:cNvPr id="6" name="Rectangle 5"/>
          <p:cNvSpPr/>
          <p:nvPr/>
        </p:nvSpPr>
        <p:spPr>
          <a:xfrm>
            <a:off x="2" y="4682065"/>
            <a:ext cx="9143999" cy="1676400"/>
          </a:xfrm>
          <a:prstGeom prst="rect">
            <a:avLst/>
          </a:prstGeom>
          <a:gradFill flip="none" rotWithShape="1">
            <a:gsLst>
              <a:gs pos="49000">
                <a:schemeClr val="bg1"/>
              </a:gs>
              <a:gs pos="100000">
                <a:schemeClr val="tx2">
                  <a:lumMod val="20000"/>
                  <a:lumOff val="8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35000" y="876301"/>
            <a:ext cx="7277100" cy="3695700"/>
          </a:xfrm>
        </p:spPr>
        <p:txBody>
          <a:bodyPr>
            <a:normAutofit/>
          </a:bodyPr>
          <a:lstStyle/>
          <a:p>
            <a:pPr lvl="0">
              <a:buNone/>
            </a:pPr>
            <a:r>
              <a:rPr lang="en-US" dirty="0" smtClean="0">
                <a:solidFill>
                  <a:srgbClr val="17375E"/>
                </a:solidFill>
              </a:rPr>
              <a:t>•  Agree on approach/set goals</a:t>
            </a:r>
          </a:p>
          <a:p>
            <a:pPr lvl="0">
              <a:buNone/>
            </a:pPr>
            <a:r>
              <a:rPr lang="en-US" dirty="0" smtClean="0">
                <a:solidFill>
                  <a:srgbClr val="17375E"/>
                </a:solidFill>
              </a:rPr>
              <a:t>•  Talk timing/costs — leading to a signed Statement of Work</a:t>
            </a:r>
          </a:p>
          <a:p>
            <a:pPr lvl="0">
              <a:buNone/>
            </a:pPr>
            <a:r>
              <a:rPr lang="en-US" dirty="0" smtClean="0">
                <a:solidFill>
                  <a:srgbClr val="17375E"/>
                </a:solidFill>
              </a:rPr>
              <a:t>•  Prioritize work and commit to planning for 2013</a:t>
            </a:r>
          </a:p>
          <a:p>
            <a:pPr lvl="0">
              <a:buNone/>
            </a:pPr>
            <a:r>
              <a:rPr lang="en-US" dirty="0" smtClean="0">
                <a:solidFill>
                  <a:srgbClr val="17375E"/>
                </a:solidFill>
              </a:rPr>
              <a:t>•  Execute, measure, adjust</a:t>
            </a:r>
          </a:p>
          <a:p>
            <a:pPr lvl="0">
              <a:buNone/>
            </a:pPr>
            <a:r>
              <a:rPr lang="en-US" dirty="0" smtClean="0">
                <a:solidFill>
                  <a:srgbClr val="17375E"/>
                </a:solidFill>
              </a:rPr>
              <a:t>•  Meet goals</a:t>
            </a:r>
          </a:p>
        </p:txBody>
      </p:sp>
      <p:sp>
        <p:nvSpPr>
          <p:cNvPr id="7" name="Title 6"/>
          <p:cNvSpPr txBox="1">
            <a:spLocks/>
          </p:cNvSpPr>
          <p:nvPr/>
        </p:nvSpPr>
        <p:spPr bwMode="auto">
          <a:xfrm>
            <a:off x="533396" y="5414063"/>
            <a:ext cx="52324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6500" b="0" spc="300" dirty="0" smtClean="0">
                <a:latin typeface="Helvetica Neue UltraLight"/>
                <a:cs typeface="Helvetica Neue UltraLight"/>
              </a:rPr>
              <a:t>next steps</a:t>
            </a:r>
            <a:endParaRPr lang="en-US" sz="6500" b="0" spc="30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Choice>
    <mc:Fallback>
      <mc:AlternateContent>
        <mc:Choice Requires="mp">
          <p:transition>
            <p:cover dir="d"/>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flip="none" rotWithShape="1">
            <a:gsLst>
              <a:gs pos="95000">
                <a:schemeClr val="tx2">
                  <a:lumMod val="75000"/>
                </a:schemeClr>
              </a:gs>
              <a:gs pos="0">
                <a:schemeClr val="accent1">
                  <a:tint val="50000"/>
                  <a:shade val="100000"/>
                  <a:satMod val="35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ears_logo_2013 Blue.ai"/>
          <p:cNvPicPr>
            <a:picLocks noChangeAspect="1"/>
          </p:cNvPicPr>
          <p:nvPr/>
        </p:nvPicPr>
        <mc:AlternateContent>
          <mc:Choice xmlns:ma="http://schemas.microsoft.com/office/mac/drawingml/2008/main" Requires="ma">
            <p:blipFill>
              <a:blip r:embed="rId3">
                <a:duotone>
                  <a:schemeClr val="bg1"/>
                  <a:srgbClr val="FFF1C1"/>
                </a:duotone>
              </a:blip>
              <a:stretch>
                <a:fillRect/>
              </a:stretch>
            </p:blipFill>
          </mc:Choice>
          <mc:Fallback>
            <p:blipFill>
              <a:blip r:embed="rId4">
                <a:duotone>
                  <a:schemeClr val="bg1"/>
                  <a:srgbClr val="FFF1C1"/>
                </a:duotone>
              </a:blip>
              <a:stretch>
                <a:fillRect/>
              </a:stretch>
            </p:blipFill>
          </mc:Fallback>
        </mc:AlternateContent>
        <p:spPr>
          <a:xfrm>
            <a:off x="3505603" y="3029632"/>
            <a:ext cx="2120497" cy="70416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pin_prod_257788101.jpeg"/>
          <p:cNvPicPr>
            <a:picLocks noChangeAspect="1"/>
          </p:cNvPicPr>
          <p:nvPr/>
        </p:nvPicPr>
        <p:blipFill>
          <a:blip r:embed="rId3" r:link="rId4"/>
          <a:srcRect t="3076" b="3076"/>
          <a:stretch>
            <a:fillRect/>
          </a:stretch>
        </p:blipFill>
        <p:spPr>
          <a:xfrm>
            <a:off x="2" y="0"/>
            <a:ext cx="9143998" cy="6858000"/>
          </a:xfrm>
          <a:prstGeom prst="rect">
            <a:avLst/>
          </a:prstGeom>
        </p:spPr>
      </p:pic>
      <p:sp>
        <p:nvSpPr>
          <p:cNvPr id="11" name="Rectangle 10"/>
          <p:cNvSpPr/>
          <p:nvPr/>
        </p:nvSpPr>
        <p:spPr>
          <a:xfrm>
            <a:off x="1" y="4682065"/>
            <a:ext cx="9182120" cy="1676400"/>
          </a:xfrm>
          <a:prstGeom prst="rect">
            <a:avLst/>
          </a:prstGeom>
          <a:gradFill flip="none" rotWithShape="1">
            <a:gsLst>
              <a:gs pos="49000">
                <a:schemeClr val="bg1"/>
              </a:gs>
              <a:gs pos="100000">
                <a:schemeClr val="tx2">
                  <a:lumMod val="20000"/>
                  <a:lumOff val="8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6"/>
          <p:cNvSpPr txBox="1">
            <a:spLocks/>
          </p:cNvSpPr>
          <p:nvPr/>
        </p:nvSpPr>
        <p:spPr bwMode="auto">
          <a:xfrm>
            <a:off x="533396" y="5414063"/>
            <a:ext cx="52324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6500" b="0" spc="300" dirty="0" smtClean="0">
                <a:latin typeface="Helvetica Neue UltraLight"/>
                <a:cs typeface="Helvetica Neue UltraLight"/>
              </a:rPr>
              <a:t>strengths</a:t>
            </a:r>
            <a:endParaRPr lang="en-US" sz="6500" b="0" spc="30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pin_prod_257788101.jpeg"/>
          <p:cNvPicPr>
            <a:picLocks noChangeAspect="1"/>
          </p:cNvPicPr>
          <p:nvPr/>
        </p:nvPicPr>
        <p:blipFill>
          <a:blip r:embed="rId3" r:link="rId4">
            <a:alphaModFix amt="20000"/>
          </a:blip>
          <a:srcRect t="3076" b="3076"/>
          <a:stretch>
            <a:fillRect/>
          </a:stretch>
        </p:blipFill>
        <p:spPr>
          <a:xfrm>
            <a:off x="2" y="0"/>
            <a:ext cx="9143998" cy="6858000"/>
          </a:xfrm>
          <a:prstGeom prst="rect">
            <a:avLst/>
          </a:prstGeom>
        </p:spPr>
      </p:pic>
      <p:sp>
        <p:nvSpPr>
          <p:cNvPr id="3" name="Content Placeholder 2"/>
          <p:cNvSpPr>
            <a:spLocks noGrp="1"/>
          </p:cNvSpPr>
          <p:nvPr>
            <p:ph idx="1"/>
          </p:nvPr>
        </p:nvSpPr>
        <p:spPr>
          <a:xfrm>
            <a:off x="762000" y="1219200"/>
            <a:ext cx="7124700" cy="4525963"/>
          </a:xfrm>
        </p:spPr>
        <p:txBody>
          <a:bodyPr>
            <a:normAutofit/>
          </a:bodyPr>
          <a:lstStyle/>
          <a:p>
            <a:pPr lvl="0">
              <a:buNone/>
            </a:pPr>
            <a:r>
              <a:rPr lang="en-US" sz="2000" dirty="0" smtClean="0">
                <a:solidFill>
                  <a:srgbClr val="17375E"/>
                </a:solidFill>
              </a:rPr>
              <a:t>•   Sears Auto Services has kept cars running smoothly and car owners happy for generations.</a:t>
            </a:r>
            <a:br>
              <a:rPr lang="en-US" sz="2000" dirty="0" smtClean="0">
                <a:solidFill>
                  <a:srgbClr val="17375E"/>
                </a:solidFill>
              </a:rPr>
            </a:br>
            <a:r>
              <a:rPr lang="en-US" sz="2000" dirty="0" smtClean="0">
                <a:solidFill>
                  <a:srgbClr val="17375E"/>
                </a:solidFill>
              </a:rPr>
              <a:t> </a:t>
            </a:r>
          </a:p>
          <a:p>
            <a:pPr lvl="0">
              <a:buNone/>
            </a:pPr>
            <a:r>
              <a:rPr lang="en-US" sz="2000" dirty="0" smtClean="0">
                <a:solidFill>
                  <a:srgbClr val="17375E"/>
                </a:solidFill>
              </a:rPr>
              <a:t>•   In fact, of the many things Sears does well, Auto Services are right at the top of that list.</a:t>
            </a:r>
            <a:br>
              <a:rPr lang="en-US" sz="2000" dirty="0" smtClean="0">
                <a:solidFill>
                  <a:srgbClr val="17375E"/>
                </a:solidFill>
              </a:rPr>
            </a:br>
            <a:endParaRPr lang="en-US" sz="2000" dirty="0" smtClean="0">
              <a:solidFill>
                <a:srgbClr val="17375E"/>
              </a:solidFill>
            </a:endParaRPr>
          </a:p>
          <a:p>
            <a:pPr lvl="0">
              <a:buNone/>
            </a:pPr>
            <a:r>
              <a:rPr lang="en-US" sz="2000" dirty="0" smtClean="0">
                <a:solidFill>
                  <a:srgbClr val="17375E"/>
                </a:solidFill>
              </a:rPr>
              <a:t>•   Sears has manufactured and sold cars since the turn of the century so you can say we’ve been around as long as cars themselves. </a:t>
            </a:r>
          </a:p>
          <a:p>
            <a:endParaRPr lang="en-US" sz="2000" dirty="0">
              <a:solidFill>
                <a:srgbClr val="17375E"/>
              </a:solidFill>
              <a:latin typeface="Helvetica Neue Light"/>
              <a:cs typeface="Helvetica Neue Light"/>
            </a:endParaRPr>
          </a:p>
        </p:txBody>
      </p:sp>
      <p:pic>
        <p:nvPicPr>
          <p:cNvPr id="9" name="Picture 8" descr="sears_logo_2013 Blue.ai"/>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079499" y="266700"/>
            <a:ext cx="1699811" cy="56446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Choice>
    <mc:Fallback>
      <mc:AlternateContent>
        <mc:Choice Requires="mp">
          <p:transition>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pin_prod_257788101.jpeg"/>
          <p:cNvPicPr>
            <a:picLocks noChangeAspect="1"/>
          </p:cNvPicPr>
          <p:nvPr/>
        </p:nvPicPr>
        <p:blipFill>
          <a:blip r:embed="rId3" r:link="rId4"/>
          <a:srcRect l="6076" t="4930" r="5373"/>
          <a:stretch>
            <a:fillRect/>
          </a:stretch>
        </p:blipFill>
        <p:spPr>
          <a:xfrm>
            <a:off x="0" y="0"/>
            <a:ext cx="9144000" cy="6858000"/>
          </a:xfrm>
          <a:prstGeom prst="rect">
            <a:avLst/>
          </a:prstGeom>
        </p:spPr>
      </p:pic>
      <p:sp>
        <p:nvSpPr>
          <p:cNvPr id="7" name="Rectangle 6"/>
          <p:cNvSpPr/>
          <p:nvPr/>
        </p:nvSpPr>
        <p:spPr>
          <a:xfrm>
            <a:off x="1" y="4682065"/>
            <a:ext cx="9182120" cy="1676400"/>
          </a:xfrm>
          <a:prstGeom prst="rect">
            <a:avLst/>
          </a:prstGeom>
          <a:gradFill flip="none" rotWithShape="1">
            <a:gsLst>
              <a:gs pos="49000">
                <a:schemeClr val="bg1"/>
              </a:gs>
              <a:gs pos="100000">
                <a:schemeClr val="tx2">
                  <a:lumMod val="20000"/>
                  <a:lumOff val="8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bwMode="auto">
          <a:xfrm>
            <a:off x="533396" y="5414063"/>
            <a:ext cx="52324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6500" b="0" spc="300" dirty="0" smtClean="0">
                <a:latin typeface="Helvetica Neue UltraLight"/>
                <a:cs typeface="Helvetica Neue UltraLight"/>
              </a:rPr>
              <a:t>challenges</a:t>
            </a:r>
            <a:endParaRPr lang="en-US" sz="6500" b="0" spc="30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Choice>
    <mc:Fallback>
      <mc:AlternateContent>
        <mc:Choice Requires="mp">
          <p:transition>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pin_prod_257788101.jpeg"/>
          <p:cNvPicPr>
            <a:picLocks noChangeAspect="1"/>
          </p:cNvPicPr>
          <p:nvPr/>
        </p:nvPicPr>
        <p:blipFill>
          <a:blip r:embed="rId3" r:link="rId4">
            <a:alphaModFix amt="20000"/>
          </a:blip>
          <a:srcRect l="6076" t="4930" r="5373"/>
          <a:stretch>
            <a:fillRect/>
          </a:stretch>
        </p:blipFill>
        <p:spPr>
          <a:xfrm>
            <a:off x="0" y="0"/>
            <a:ext cx="9144000" cy="6858000"/>
          </a:xfrm>
          <a:prstGeom prst="rect">
            <a:avLst/>
          </a:prstGeom>
        </p:spPr>
      </p:pic>
      <p:sp>
        <p:nvSpPr>
          <p:cNvPr id="7" name="Content Placeholder 2"/>
          <p:cNvSpPr>
            <a:spLocks noGrp="1"/>
          </p:cNvSpPr>
          <p:nvPr>
            <p:ph idx="1"/>
          </p:nvPr>
        </p:nvSpPr>
        <p:spPr>
          <a:xfrm>
            <a:off x="762000" y="1219200"/>
            <a:ext cx="7277100" cy="4525963"/>
          </a:xfrm>
        </p:spPr>
        <p:txBody>
          <a:bodyPr>
            <a:normAutofit/>
          </a:bodyPr>
          <a:lstStyle/>
          <a:p>
            <a:pPr lvl="0">
              <a:buNone/>
            </a:pPr>
            <a:r>
              <a:rPr lang="en-US" sz="2000" dirty="0" smtClean="0">
                <a:solidFill>
                  <a:srgbClr val="17375E"/>
                </a:solidFill>
              </a:rPr>
              <a:t>•   Sears, with 780 Auto Center locations nationwide, has </a:t>
            </a:r>
            <a:br>
              <a:rPr lang="en-US" sz="2000" dirty="0" smtClean="0">
                <a:solidFill>
                  <a:srgbClr val="17375E"/>
                </a:solidFill>
              </a:rPr>
            </a:br>
            <a:r>
              <a:rPr lang="en-US" sz="2000" dirty="0" smtClean="0">
                <a:solidFill>
                  <a:srgbClr val="17375E"/>
                </a:solidFill>
              </a:rPr>
              <a:t>an established physical presence that is more than competitive with (and often tops) organizations such </a:t>
            </a:r>
            <a:br>
              <a:rPr lang="en-US" sz="2000" dirty="0" smtClean="0">
                <a:solidFill>
                  <a:srgbClr val="17375E"/>
                </a:solidFill>
              </a:rPr>
            </a:br>
            <a:r>
              <a:rPr lang="en-US" sz="2000" dirty="0" smtClean="0">
                <a:solidFill>
                  <a:srgbClr val="17375E"/>
                </a:solidFill>
              </a:rPr>
              <a:t>as Pep Boys and Wal-Mart.</a:t>
            </a:r>
          </a:p>
          <a:p>
            <a:pPr lvl="0">
              <a:buNone/>
            </a:pPr>
            <a:endParaRPr lang="en-US" sz="2000" dirty="0" smtClean="0">
              <a:solidFill>
                <a:srgbClr val="17375E"/>
              </a:solidFill>
            </a:endParaRPr>
          </a:p>
          <a:p>
            <a:pPr lvl="0">
              <a:buNone/>
            </a:pPr>
            <a:r>
              <a:rPr lang="en-US" sz="2000" dirty="0" smtClean="0">
                <a:solidFill>
                  <a:srgbClr val="17375E"/>
                </a:solidFill>
              </a:rPr>
              <a:t>•   However, the Sears digital presence does not reflect </a:t>
            </a:r>
            <a:br>
              <a:rPr lang="en-US" sz="2000" dirty="0" smtClean="0">
                <a:solidFill>
                  <a:srgbClr val="17375E"/>
                </a:solidFill>
              </a:rPr>
            </a:br>
            <a:r>
              <a:rPr lang="en-US" sz="2000" dirty="0" smtClean="0">
                <a:solidFill>
                  <a:srgbClr val="17375E"/>
                </a:solidFill>
              </a:rPr>
              <a:t>this leadership position. </a:t>
            </a:r>
          </a:p>
          <a:p>
            <a:pPr lvl="0">
              <a:buNone/>
            </a:pPr>
            <a:endParaRPr lang="en-US" sz="2000" dirty="0" smtClean="0">
              <a:solidFill>
                <a:srgbClr val="17375E"/>
              </a:solidFill>
            </a:endParaRPr>
          </a:p>
          <a:p>
            <a:pPr lvl="0">
              <a:buNone/>
            </a:pPr>
            <a:r>
              <a:rPr lang="en-US" sz="2000" dirty="0" smtClean="0">
                <a:solidFill>
                  <a:srgbClr val="17375E"/>
                </a:solidFill>
              </a:rPr>
              <a:t>•   The services featured on </a:t>
            </a:r>
            <a:r>
              <a:rPr lang="en-US" sz="2000" dirty="0" err="1" smtClean="0">
                <a:solidFill>
                  <a:srgbClr val="17375E"/>
                </a:solidFill>
              </a:rPr>
              <a:t>sears.com</a:t>
            </a:r>
            <a:r>
              <a:rPr lang="en-US" sz="2000" dirty="0" smtClean="0">
                <a:solidFill>
                  <a:srgbClr val="17375E"/>
                </a:solidFill>
              </a:rPr>
              <a:t> aren’t detailed or differentiated enough to be beneficial to customers.</a:t>
            </a:r>
          </a:p>
          <a:p>
            <a:endParaRPr lang="en-US" sz="2000" dirty="0">
              <a:solidFill>
                <a:srgbClr val="17375E"/>
              </a:solidFill>
              <a:latin typeface="Helvetica Neue Light"/>
              <a:cs typeface="Helvetica Neue Light"/>
            </a:endParaRPr>
          </a:p>
        </p:txBody>
      </p:sp>
      <p:pic>
        <p:nvPicPr>
          <p:cNvPr id="9" name="Picture 8" descr="sears_logo_2013 Blue.ai"/>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079499" y="266700"/>
            <a:ext cx="1699811" cy="56446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Choice>
    <mc:Fallback>
      <mc:AlternateContent>
        <mc:Choice Requires="mp">
          <p:transition>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pin_prod_257788101.jpeg"/>
          <p:cNvPicPr>
            <a:picLocks noChangeAspect="1"/>
          </p:cNvPicPr>
          <p:nvPr/>
        </p:nvPicPr>
        <p:blipFill>
          <a:blip r:embed="rId3" r:link="rId4"/>
          <a:stretch>
            <a:fillRect/>
          </a:stretch>
        </p:blipFill>
        <p:spPr>
          <a:xfrm>
            <a:off x="10421" y="0"/>
            <a:ext cx="9135878" cy="6858000"/>
          </a:xfrm>
          <a:prstGeom prst="rect">
            <a:avLst/>
          </a:prstGeom>
        </p:spPr>
      </p:pic>
      <p:sp>
        <p:nvSpPr>
          <p:cNvPr id="9" name="Rectangle 8"/>
          <p:cNvSpPr/>
          <p:nvPr/>
        </p:nvSpPr>
        <p:spPr>
          <a:xfrm>
            <a:off x="1" y="4682065"/>
            <a:ext cx="9182120" cy="1676400"/>
          </a:xfrm>
          <a:prstGeom prst="rect">
            <a:avLst/>
          </a:prstGeom>
          <a:gradFill flip="none" rotWithShape="1">
            <a:gsLst>
              <a:gs pos="49000">
                <a:schemeClr val="bg1"/>
              </a:gs>
              <a:gs pos="100000">
                <a:schemeClr val="tx2">
                  <a:lumMod val="20000"/>
                  <a:lumOff val="8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txBox="1">
            <a:spLocks/>
          </p:cNvSpPr>
          <p:nvPr/>
        </p:nvSpPr>
        <p:spPr bwMode="auto">
          <a:xfrm>
            <a:off x="533396" y="5414063"/>
            <a:ext cx="52324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6500" b="0" spc="300" dirty="0" smtClean="0">
                <a:latin typeface="Helvetica Neue UltraLight"/>
                <a:cs typeface="Helvetica Neue UltraLight"/>
              </a:rPr>
              <a:t>insights</a:t>
            </a:r>
            <a:endParaRPr lang="en-US" sz="6500" b="0" spc="30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Choice>
    <mc:Fallback>
      <mc:AlternateContent>
        <mc:Choice Requires="mp">
          <p:transition>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pin_prod_257788101.jpeg"/>
          <p:cNvPicPr>
            <a:picLocks noChangeAspect="1"/>
          </p:cNvPicPr>
          <p:nvPr/>
        </p:nvPicPr>
        <p:blipFill>
          <a:blip r:embed="rId3" r:link="rId4">
            <a:alphaModFix amt="20000"/>
          </a:blip>
          <a:stretch>
            <a:fillRect/>
          </a:stretch>
        </p:blipFill>
        <p:spPr>
          <a:xfrm>
            <a:off x="10421" y="0"/>
            <a:ext cx="9135878" cy="6858000"/>
          </a:xfrm>
          <a:prstGeom prst="rect">
            <a:avLst/>
          </a:prstGeom>
        </p:spPr>
      </p:pic>
      <p:sp>
        <p:nvSpPr>
          <p:cNvPr id="7" name="Content Placeholder 2"/>
          <p:cNvSpPr>
            <a:spLocks noGrp="1"/>
          </p:cNvSpPr>
          <p:nvPr>
            <p:ph idx="1"/>
          </p:nvPr>
        </p:nvSpPr>
        <p:spPr>
          <a:xfrm>
            <a:off x="749300" y="1219200"/>
            <a:ext cx="6959600" cy="4267200"/>
          </a:xfrm>
        </p:spPr>
        <p:txBody>
          <a:bodyPr anchor="t">
            <a:noAutofit/>
          </a:bodyPr>
          <a:lstStyle/>
          <a:p>
            <a:pPr>
              <a:spcAft>
                <a:spcPts val="1200"/>
              </a:spcAft>
              <a:buNone/>
            </a:pPr>
            <a:r>
              <a:rPr lang="en-US" sz="1800" dirty="0" smtClean="0">
                <a:solidFill>
                  <a:srgbClr val="17375E"/>
                </a:solidFill>
              </a:rPr>
              <a:t>•    </a:t>
            </a:r>
            <a:r>
              <a:rPr lang="en-US" sz="1800" b="1" dirty="0" smtClean="0">
                <a:solidFill>
                  <a:srgbClr val="17375E"/>
                </a:solidFill>
              </a:rPr>
              <a:t>Current user experience design </a:t>
            </a:r>
            <a:r>
              <a:rPr lang="en-US" sz="1800" dirty="0" smtClean="0">
                <a:solidFill>
                  <a:srgbClr val="17375E"/>
                </a:solidFill>
              </a:rPr>
              <a:t>— we recommend making the content more helpful and benefit-oriented; the hierarchy more in synch with customer behavior and business priorities such as long-term maintenance relationships; and the navigation more intuitive.</a:t>
            </a:r>
            <a:br>
              <a:rPr lang="en-US" sz="1800" dirty="0" smtClean="0">
                <a:solidFill>
                  <a:srgbClr val="17375E"/>
                </a:solidFill>
              </a:rPr>
            </a:br>
            <a:endParaRPr lang="en-US" sz="1800" dirty="0" smtClean="0">
              <a:solidFill>
                <a:srgbClr val="17375E"/>
              </a:solidFill>
            </a:endParaRPr>
          </a:p>
          <a:p>
            <a:pPr>
              <a:spcAft>
                <a:spcPts val="1200"/>
              </a:spcAft>
              <a:buNone/>
            </a:pPr>
            <a:r>
              <a:rPr lang="en-US" sz="1800" dirty="0" smtClean="0">
                <a:solidFill>
                  <a:srgbClr val="17375E"/>
                </a:solidFill>
              </a:rPr>
              <a:t>•    </a:t>
            </a:r>
            <a:r>
              <a:rPr lang="en-US" sz="1800" b="1" dirty="0" smtClean="0">
                <a:solidFill>
                  <a:srgbClr val="17375E"/>
                </a:solidFill>
              </a:rPr>
              <a:t>Current visual design</a:t>
            </a:r>
            <a:r>
              <a:rPr lang="en-US" sz="1800" dirty="0" smtClean="0">
                <a:solidFill>
                  <a:srgbClr val="17375E"/>
                </a:solidFill>
              </a:rPr>
              <a:t> — we recommend making the design more attention grabbing and reflective of the new design patterns used throughout the site; we also realized that Auto Services needs a look/feel that will make it stand out as a leader.</a:t>
            </a:r>
            <a:br>
              <a:rPr lang="en-US" sz="1800" dirty="0" smtClean="0">
                <a:solidFill>
                  <a:srgbClr val="17375E"/>
                </a:solidFill>
              </a:rPr>
            </a:br>
            <a:endParaRPr lang="en-US" sz="1800" dirty="0" smtClean="0">
              <a:solidFill>
                <a:srgbClr val="17375E"/>
              </a:solidFill>
            </a:endParaRPr>
          </a:p>
          <a:p>
            <a:pPr>
              <a:spcAft>
                <a:spcPts val="1200"/>
              </a:spcAft>
              <a:buNone/>
            </a:pPr>
            <a:r>
              <a:rPr lang="en-US" sz="1800" dirty="0" smtClean="0">
                <a:solidFill>
                  <a:srgbClr val="17375E"/>
                </a:solidFill>
              </a:rPr>
              <a:t>•    </a:t>
            </a:r>
            <a:r>
              <a:rPr lang="en-US" sz="1800" b="1" dirty="0" smtClean="0">
                <a:solidFill>
                  <a:srgbClr val="17375E"/>
                </a:solidFill>
              </a:rPr>
              <a:t>Current content</a:t>
            </a:r>
            <a:r>
              <a:rPr lang="en-US" sz="1800" dirty="0" smtClean="0">
                <a:solidFill>
                  <a:srgbClr val="17375E"/>
                </a:solidFill>
              </a:rPr>
              <a:t> – we recommend fleshing out current modules and strongly recommend putting a strategy in place that leads to solid editorial schedules, refreshed and benefit-driven content.</a:t>
            </a:r>
          </a:p>
          <a:p>
            <a:pPr>
              <a:spcAft>
                <a:spcPts val="1200"/>
              </a:spcAft>
            </a:pPr>
            <a:endParaRPr lang="en-US" sz="1800" dirty="0">
              <a:solidFill>
                <a:srgbClr val="17375E"/>
              </a:solidFill>
              <a:latin typeface="Helvetica Neue Light"/>
              <a:cs typeface="Helvetica Neue Light"/>
            </a:endParaRPr>
          </a:p>
        </p:txBody>
      </p:sp>
      <p:pic>
        <p:nvPicPr>
          <p:cNvPr id="9" name="Picture 8" descr="sears_logo_2013 Blue.ai"/>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079499" y="266700"/>
            <a:ext cx="1699811" cy="56446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Choice>
    <mc:Fallback>
      <mc:AlternateContent>
        <mc:Choice Requires="mp">
          <p:transition>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OLD auto service site.png"/>
          <p:cNvPicPr>
            <a:picLocks noChangeAspect="1"/>
          </p:cNvPicPr>
          <p:nvPr/>
        </p:nvPicPr>
        <p:blipFill>
          <a:blip r:embed="rId3"/>
          <a:stretch>
            <a:fillRect/>
          </a:stretch>
        </p:blipFill>
        <p:spPr>
          <a:xfrm>
            <a:off x="266704" y="1127760"/>
            <a:ext cx="8658515" cy="5209540"/>
          </a:xfrm>
          <a:prstGeom prst="rect">
            <a:avLst/>
          </a:prstGeom>
          <a:ln>
            <a:solidFill>
              <a:schemeClr val="bg1">
                <a:lumMod val="65000"/>
              </a:schemeClr>
            </a:solidFill>
          </a:ln>
        </p:spPr>
      </p:pic>
      <p:sp>
        <p:nvSpPr>
          <p:cNvPr id="9" name="Title 6"/>
          <p:cNvSpPr txBox="1">
            <a:spLocks/>
          </p:cNvSpPr>
          <p:nvPr/>
        </p:nvSpPr>
        <p:spPr bwMode="auto">
          <a:xfrm>
            <a:off x="1079496" y="317499"/>
            <a:ext cx="26543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3200" b="0" kern="1400" dirty="0" smtClean="0">
                <a:latin typeface="Helvetica Neue UltraLight"/>
                <a:cs typeface="Helvetica Neue UltraLight"/>
              </a:rPr>
              <a:t>before</a:t>
            </a:r>
            <a:endParaRPr lang="en-US" sz="3200" b="0" kern="140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dir="r"/>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Choice>
    <mc:Fallback>
      <mc:AlternateContent>
        <mc:Choice Requires="mp">
          <p:transition>
            <p:cover dir="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Auto_Services_Category_Page_Improvements_W_2013.01.13_v0.02_dmick.pdf"/>
          <p:cNvPicPr>
            <a:picLocks noChangeAspect="1"/>
          </p:cNvPicPr>
          <p:nvPr/>
        </p:nvPicPr>
        <p:blipFill>
          <a:blip r:embed="rId3" r:link="rId4"/>
          <a:stretch>
            <a:fillRect/>
          </a:stretch>
        </p:blipFill>
        <p:spPr>
          <a:xfrm>
            <a:off x="1219200" y="968163"/>
            <a:ext cx="6654800" cy="5712036"/>
          </a:xfrm>
          <a:prstGeom prst="rect">
            <a:avLst/>
          </a:prstGeom>
          <a:ln>
            <a:solidFill>
              <a:schemeClr val="bg1">
                <a:lumMod val="65000"/>
              </a:schemeClr>
            </a:solidFill>
          </a:ln>
        </p:spPr>
      </p:pic>
      <p:sp>
        <p:nvSpPr>
          <p:cNvPr id="11" name="Title 6"/>
          <p:cNvSpPr txBox="1">
            <a:spLocks/>
          </p:cNvSpPr>
          <p:nvPr/>
        </p:nvSpPr>
        <p:spPr bwMode="auto">
          <a:xfrm>
            <a:off x="1079496" y="317499"/>
            <a:ext cx="3898904" cy="584198"/>
          </a:xfrm>
          <a:prstGeom prst="rect">
            <a:avLst/>
          </a:prstGeom>
          <a:noFill/>
          <a:ln>
            <a:miter lim="800000"/>
            <a:headEnd/>
            <a:tailEnd/>
          </a:ln>
        </p:spPr>
        <p:txBody>
          <a:bodyPr vert="horz" wrap="square" tIns="45720" rIns="91440" bIns="45720" numCol="1" anchor="ctr" anchorCtr="0" compatLnSpc="1">
            <a:prstTxWarp prst="textNoShape">
              <a:avLst/>
            </a:prstTxWarp>
          </a:bodyPr>
          <a:lstStyle>
            <a:lvl1pPr algn="l" rtl="0" eaLnBrk="0" fontAlgn="base" hangingPunct="0">
              <a:lnSpc>
                <a:spcPts val="2000"/>
              </a:lnSpc>
              <a:spcBef>
                <a:spcPct val="0"/>
              </a:spcBef>
              <a:spcAft>
                <a:spcPct val="0"/>
              </a:spcAft>
              <a:defRPr sz="2000" b="1">
                <a:solidFill>
                  <a:schemeClr val="tx2"/>
                </a:solidFill>
                <a:latin typeface="Arial" pitchFamily="34" charset="0"/>
                <a:ea typeface="+mj-ea"/>
                <a:cs typeface="+mj-cs"/>
              </a:defRPr>
            </a:lvl1pPr>
            <a:lvl2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2pPr>
            <a:lvl3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3pPr>
            <a:lvl4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4pPr>
            <a:lvl5pPr algn="l" rtl="0" eaLnBrk="0" fontAlgn="base" hangingPunct="0">
              <a:lnSpc>
                <a:spcPts val="2000"/>
              </a:lnSpc>
              <a:spcBef>
                <a:spcPct val="0"/>
              </a:spcBef>
              <a:spcAft>
                <a:spcPct val="0"/>
              </a:spcAft>
              <a:defRPr sz="2000" b="1">
                <a:solidFill>
                  <a:schemeClr val="tx2"/>
                </a:solidFill>
                <a:latin typeface="Arial" pitchFamily="-112" charset="0"/>
                <a:ea typeface="ＭＳ Ｐゴシック"/>
                <a:cs typeface="ＭＳ Ｐゴシック" pitchFamily="-112" charset="-128"/>
              </a:defRPr>
            </a:lvl5pPr>
            <a:lvl6pPr marL="457200" algn="l" rtl="0" eaLnBrk="1" fontAlgn="base" hangingPunct="1">
              <a:lnSpc>
                <a:spcPts val="2000"/>
              </a:lnSpc>
              <a:spcBef>
                <a:spcPct val="0"/>
              </a:spcBef>
              <a:spcAft>
                <a:spcPct val="0"/>
              </a:spcAft>
              <a:defRPr sz="2000" b="1">
                <a:solidFill>
                  <a:schemeClr val="tx2"/>
                </a:solidFill>
                <a:latin typeface="Arial" pitchFamily="-112" charset="0"/>
              </a:defRPr>
            </a:lvl6pPr>
            <a:lvl7pPr marL="914400" algn="l" rtl="0" eaLnBrk="1" fontAlgn="base" hangingPunct="1">
              <a:lnSpc>
                <a:spcPts val="2000"/>
              </a:lnSpc>
              <a:spcBef>
                <a:spcPct val="0"/>
              </a:spcBef>
              <a:spcAft>
                <a:spcPct val="0"/>
              </a:spcAft>
              <a:defRPr sz="2000" b="1">
                <a:solidFill>
                  <a:schemeClr val="tx2"/>
                </a:solidFill>
                <a:latin typeface="Arial" pitchFamily="-112" charset="0"/>
              </a:defRPr>
            </a:lvl7pPr>
            <a:lvl8pPr marL="1371600" algn="l" rtl="0" eaLnBrk="1" fontAlgn="base" hangingPunct="1">
              <a:lnSpc>
                <a:spcPts val="2000"/>
              </a:lnSpc>
              <a:spcBef>
                <a:spcPct val="0"/>
              </a:spcBef>
              <a:spcAft>
                <a:spcPct val="0"/>
              </a:spcAft>
              <a:defRPr sz="2000" b="1">
                <a:solidFill>
                  <a:schemeClr val="tx2"/>
                </a:solidFill>
                <a:latin typeface="Arial" pitchFamily="-112" charset="0"/>
              </a:defRPr>
            </a:lvl8pPr>
            <a:lvl9pPr marL="1828800" algn="l" rtl="0" eaLnBrk="1" fontAlgn="base" hangingPunct="1">
              <a:lnSpc>
                <a:spcPts val="2000"/>
              </a:lnSpc>
              <a:spcBef>
                <a:spcPct val="0"/>
              </a:spcBef>
              <a:spcAft>
                <a:spcPct val="0"/>
              </a:spcAft>
              <a:defRPr sz="2000" b="1">
                <a:solidFill>
                  <a:schemeClr val="tx2"/>
                </a:solidFill>
                <a:latin typeface="Arial" pitchFamily="-112" charset="0"/>
              </a:defRPr>
            </a:lvl9pPr>
          </a:lstStyle>
          <a:p>
            <a:r>
              <a:rPr lang="en-US" sz="3200" b="0" dirty="0" smtClean="0">
                <a:latin typeface="Helvetica Neue UltraLight"/>
                <a:cs typeface="Helvetica Neue UltraLight"/>
              </a:rPr>
              <a:t>s</a:t>
            </a:r>
            <a:r>
              <a:rPr lang="en-US" sz="3200" b="0" spc="300" dirty="0" smtClean="0">
                <a:latin typeface="Helvetica Neue UltraLight"/>
                <a:cs typeface="Helvetica Neue UltraLight"/>
              </a:rPr>
              <a:t>k</a:t>
            </a:r>
            <a:r>
              <a:rPr lang="en-US" sz="3200" b="0" dirty="0" smtClean="0">
                <a:latin typeface="Helvetica Neue UltraLight"/>
                <a:cs typeface="Helvetica Neue UltraLight"/>
              </a:rPr>
              <a:t>etch n</a:t>
            </a:r>
            <a:r>
              <a:rPr lang="en-US" sz="3200" b="0" spc="300" dirty="0" smtClean="0">
                <a:latin typeface="Helvetica Neue UltraLight"/>
                <a:cs typeface="Helvetica Neue UltraLight"/>
              </a:rPr>
              <a:t>e</a:t>
            </a:r>
            <a:r>
              <a:rPr lang="en-US" sz="3200" b="0" dirty="0" smtClean="0">
                <a:latin typeface="Helvetica Neue UltraLight"/>
                <a:cs typeface="Helvetica Neue UltraLight"/>
              </a:rPr>
              <a:t>eds wo</a:t>
            </a:r>
            <a:r>
              <a:rPr lang="en-US" sz="3200" b="0" spc="300" dirty="0" smtClean="0">
                <a:latin typeface="Helvetica Neue UltraLight"/>
                <a:cs typeface="Helvetica Neue UltraLight"/>
              </a:rPr>
              <a:t>r</a:t>
            </a:r>
            <a:r>
              <a:rPr lang="en-US" sz="3200" b="0" dirty="0" smtClean="0">
                <a:latin typeface="Helvetica Neue UltraLight"/>
                <a:cs typeface="Helvetica Neue UltraLight"/>
              </a:rPr>
              <a:t>k</a:t>
            </a:r>
            <a:endParaRPr lang="en-US" sz="3200" b="0" dirty="0">
              <a:latin typeface="Helvetica Neue UltraLight"/>
              <a:cs typeface="Helvetica Neue Ultra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0928522"/>
      </p:ext>
    </p:extLst>
  </p:cSld>
  <p:clrMapOvr>
    <a:masterClrMapping/>
  </p:clrMapOvr>
  <mc:AlternateContent>
    <mc:Choice xmlns:mp="http://schemas.microsoft.com/office/mac/powerpoint/2008/main" Requires="mp">
      <mc:AlternateContent>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Choice>
    <mc:Fallback>
      <mc:AlternateContent>
        <mc:Choice Requires="mp">
          <p:transition>
            <p:cover dir="d"/>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3339</TotalTime>
  <Words>799</Words>
  <Application>Microsoft Macintosh PowerPoint</Application>
  <PresentationFormat>On-screen Show (4:3)</PresentationFormat>
  <Paragraphs>56</Paragraphs>
  <Slides>16</Slides>
  <Notes>16</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Sears Holdings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Westley M Rhodes</dc:creator>
  <cp:lastModifiedBy>Bonhart, Victor (Contractor)</cp:lastModifiedBy>
  <cp:revision>160</cp:revision>
  <dcterms:created xsi:type="dcterms:W3CDTF">2013-01-21T15:17:58Z</dcterms:created>
  <dcterms:modified xsi:type="dcterms:W3CDTF">2013-01-21T15:20:37Z</dcterms:modified>
</cp:coreProperties>
</file>